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90" y="-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89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3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989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40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6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7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2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55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5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6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2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9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27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2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7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0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Лінгвокра</a:t>
            </a:r>
            <a:r>
              <a:rPr lang="uk-UA" dirty="0" err="1" smtClean="0"/>
              <a:t>їнознавство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Старший </a:t>
            </a: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uk-UA" dirty="0" smtClean="0"/>
              <a:t>німецької </a:t>
            </a:r>
            <a:r>
              <a:rPr lang="uk-UA" dirty="0"/>
              <a:t>та романської </a:t>
            </a:r>
            <a:r>
              <a:rPr lang="uk-UA" dirty="0" err="1"/>
              <a:t>філологі</a:t>
            </a:r>
            <a:r>
              <a:rPr lang="ru-RU" dirty="0"/>
              <a:t>ї</a:t>
            </a:r>
          </a:p>
          <a:p>
            <a:r>
              <a:rPr lang="uk-UA" dirty="0"/>
              <a:t>Кандидат філологічних </a:t>
            </a:r>
            <a:r>
              <a:rPr lang="uk-UA" dirty="0" smtClean="0"/>
              <a:t>наук Єрмоленко </a:t>
            </a:r>
            <a:r>
              <a:rPr lang="uk-UA" dirty="0"/>
              <a:t>Інеса Ігорівна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1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навчальної дисципліни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сприяти комплексній реалізації цілей навчання французької мови: виховній, загальноосвітній, професійній та практичній; </a:t>
            </a:r>
            <a:endParaRPr lang="uk-UA" dirty="0" smtClean="0"/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лінгвокультурних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переважно</a:t>
            </a:r>
            <a:r>
              <a:rPr lang="ru-RU" dirty="0"/>
              <a:t> про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мовних</a:t>
            </a:r>
            <a:r>
              <a:rPr lang="ru-RU" dirty="0"/>
              <a:t> картин </a:t>
            </a:r>
            <a:r>
              <a:rPr lang="ru-RU" dirty="0" err="1"/>
              <a:t>світу</a:t>
            </a:r>
            <a:r>
              <a:rPr lang="ru-RU" dirty="0"/>
              <a:t> і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</a:t>
            </a:r>
            <a:r>
              <a:rPr lang="ru-RU" dirty="0" err="1" smtClean="0"/>
              <a:t>французькоїи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endParaRPr lang="ru-RU" dirty="0" smtClean="0"/>
          </a:p>
          <a:p>
            <a:r>
              <a:rPr lang="uk-UA" dirty="0" smtClean="0"/>
              <a:t>розвивати</a:t>
            </a:r>
            <a:r>
              <a:rPr lang="uk-UA" b="1" dirty="0" smtClean="0"/>
              <a:t> </a:t>
            </a:r>
            <a:r>
              <a:rPr lang="uk-UA" dirty="0"/>
              <a:t>позитивне сприйняття інших культур і набувати вміння</a:t>
            </a:r>
            <a:r>
              <a:rPr lang="uk-UA" b="1" dirty="0"/>
              <a:t> </a:t>
            </a:r>
            <a:r>
              <a:rPr lang="uk-UA" dirty="0"/>
              <a:t>долати соціокультурні відмінності; розвивати творчу активність та формувати професійне володіння французькою мовою в процесі повідомлення країнознавчої інформації.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49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курсу: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Концептуальні</a:t>
            </a:r>
            <a:r>
              <a:rPr lang="ru-RU" dirty="0"/>
              <a:t> засади </a:t>
            </a:r>
            <a:r>
              <a:rPr lang="ru-RU" dirty="0" err="1"/>
              <a:t>лінгвокраїнознавства</a:t>
            </a:r>
            <a:endParaRPr lang="ru-RU" dirty="0"/>
          </a:p>
          <a:p>
            <a:r>
              <a:rPr lang="ru-RU" dirty="0" err="1" smtClean="0"/>
              <a:t>Географія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демографія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. </a:t>
            </a:r>
            <a:r>
              <a:rPr lang="ru-RU" dirty="0" err="1"/>
              <a:t>Сутнісні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/>
              <a:t> характеру </a:t>
            </a:r>
            <a:endParaRPr lang="ru-RU" dirty="0" smtClean="0"/>
          </a:p>
          <a:p>
            <a:r>
              <a:rPr lang="ru-RU" dirty="0" err="1"/>
              <a:t>Регіони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: </a:t>
            </a:r>
            <a:r>
              <a:rPr lang="ru-RU" dirty="0" err="1"/>
              <a:t>адміністративний</a:t>
            </a:r>
            <a:r>
              <a:rPr lang="ru-RU" dirty="0"/>
              <a:t> та </a:t>
            </a:r>
            <a:r>
              <a:rPr lang="ru-RU" dirty="0" err="1"/>
              <a:t>лінгвокультурний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.</a:t>
            </a:r>
          </a:p>
          <a:p>
            <a:r>
              <a:rPr lang="ru-RU" dirty="0" err="1"/>
              <a:t>Політична</a:t>
            </a:r>
            <a:r>
              <a:rPr lang="ru-RU" dirty="0"/>
              <a:t> система </a:t>
            </a:r>
            <a:r>
              <a:rPr lang="ru-RU" dirty="0" err="1"/>
              <a:t>Франції</a:t>
            </a:r>
            <a:r>
              <a:rPr lang="ru-RU" dirty="0"/>
              <a:t>. </a:t>
            </a:r>
          </a:p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Культура </a:t>
            </a:r>
            <a:r>
              <a:rPr lang="ru-RU" dirty="0"/>
              <a:t>та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. Наука, </a:t>
            </a:r>
            <a:r>
              <a:rPr lang="ru-RU" dirty="0" err="1"/>
              <a:t>освіта</a:t>
            </a:r>
            <a:endParaRPr lang="ru-RU" b="1" dirty="0"/>
          </a:p>
          <a:p>
            <a:r>
              <a:rPr lang="ru-RU" dirty="0" err="1" smtClean="0"/>
              <a:t>Французька</a:t>
            </a:r>
            <a:r>
              <a:rPr lang="ru-RU" dirty="0" smtClean="0"/>
              <a:t> </a:t>
            </a:r>
            <a:r>
              <a:rPr lang="ru-RU" dirty="0" err="1"/>
              <a:t>мова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r>
              <a:rPr lang="ru-RU" dirty="0" err="1"/>
              <a:t>Франкофонія</a:t>
            </a:r>
            <a:r>
              <a:rPr lang="ru-RU" dirty="0"/>
              <a:t>. </a:t>
            </a:r>
            <a:r>
              <a:rPr lang="ru-RU" dirty="0" err="1"/>
              <a:t>Тенденції</a:t>
            </a:r>
            <a:r>
              <a:rPr lang="ru-RU" dirty="0"/>
              <a:t> </a:t>
            </a:r>
            <a:r>
              <a:rPr lang="ru-RU" dirty="0" err="1"/>
              <a:t>економії</a:t>
            </a:r>
            <a:r>
              <a:rPr lang="ru-RU" dirty="0"/>
              <a:t> у </a:t>
            </a:r>
            <a:r>
              <a:rPr lang="ru-RU" dirty="0" err="1"/>
              <a:t>французькій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французької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Бельгії</a:t>
            </a:r>
            <a:r>
              <a:rPr lang="ru-RU" dirty="0"/>
              <a:t>, </a:t>
            </a:r>
            <a:r>
              <a:rPr lang="ru-RU" dirty="0" err="1"/>
              <a:t>Швейцарії</a:t>
            </a:r>
            <a:r>
              <a:rPr lang="ru-RU" dirty="0"/>
              <a:t> та </a:t>
            </a:r>
            <a:r>
              <a:rPr lang="ru-RU" dirty="0" smtClean="0"/>
              <a:t>Квебеку</a:t>
            </a:r>
          </a:p>
        </p:txBody>
      </p:sp>
    </p:spTree>
    <p:extLst>
      <p:ext uri="{BB962C8B-B14F-4D97-AF65-F5344CB8AC3E}">
        <p14:creationId xmlns:p14="http://schemas.microsoft.com/office/powerpoint/2010/main" val="208442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Програмні результати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Знання </a:t>
            </a:r>
            <a:r>
              <a:rPr lang="uk-UA" dirty="0" err="1"/>
              <a:t>мовних</a:t>
            </a:r>
            <a:r>
              <a:rPr lang="uk-UA" dirty="0"/>
              <a:t> норм, соціокультурної ситуації розвитку української та іноземних мов, що вивчаються, особливості використання </a:t>
            </a:r>
            <a:r>
              <a:rPr lang="uk-UA" dirty="0" err="1"/>
              <a:t>мовних</a:t>
            </a:r>
            <a:r>
              <a:rPr lang="uk-UA" dirty="0"/>
              <a:t> одиниць у певному контексті, </a:t>
            </a:r>
            <a:r>
              <a:rPr lang="uk-UA" dirty="0" err="1"/>
              <a:t>мовний</a:t>
            </a:r>
            <a:r>
              <a:rPr lang="uk-UA" dirty="0"/>
              <a:t> дискурс художньої літератури й сучасності</a:t>
            </a:r>
            <a:endParaRPr lang="ru-RU" dirty="0"/>
          </a:p>
          <a:p>
            <a:r>
              <a:rPr lang="uk-UA" dirty="0" smtClean="0"/>
              <a:t>Володіння </a:t>
            </a:r>
            <a:r>
              <a:rPr lang="uk-UA" dirty="0"/>
              <a:t>комунікативною мовленнєвою компетентністю з української та іноземних мов (лінгвістичний, соціокультурний, прагматичний компоненти відповідно до загальноєвропейських рекомендацій із </a:t>
            </a:r>
            <a:r>
              <a:rPr lang="uk-UA" dirty="0" err="1"/>
              <a:t>мовної</a:t>
            </a:r>
            <a:r>
              <a:rPr lang="uk-UA" dirty="0"/>
              <a:t> освіти), здатність удосконалювати й підвищувати власний </a:t>
            </a:r>
            <a:r>
              <a:rPr lang="uk-UA" dirty="0" err="1"/>
              <a:t>компетентнісний</a:t>
            </a:r>
            <a:r>
              <a:rPr lang="uk-UA" dirty="0"/>
              <a:t> рівень у вітчизняному та міжнародному контексті</a:t>
            </a:r>
            <a:endParaRPr lang="ru-RU" dirty="0"/>
          </a:p>
          <a:p>
            <a:r>
              <a:rPr lang="uk-UA" dirty="0"/>
              <a:t>Уміння працювати з теоретичними та науково-методичними джерелами (зокрема цифровими), видобувати, обробляти й систематизувати інформацію, використовувати її в освітньому </a:t>
            </a:r>
            <a:r>
              <a:rPr lang="uk-UA" dirty="0" smtClean="0"/>
              <a:t>процесі</a:t>
            </a:r>
          </a:p>
          <a:p>
            <a:r>
              <a:rPr lang="uk-UA" dirty="0"/>
              <a:t>Здатність аналізувати й вирішувати соціально та особистісно значущі світоглядні проблеми, приймати рішення на  підставі  сформованих  ціннісних орієнтирів, визначати власну соціокультурну позицію в полікультурному суспільстві, бути носієм і захисником  національної культури. </a:t>
            </a:r>
            <a:endParaRPr lang="ru-RU" dirty="0"/>
          </a:p>
          <a:p>
            <a:r>
              <a:rPr lang="uk-UA" dirty="0"/>
              <a:t>Здатність учитися впродовж життя і вдосконалювати з високим рівнем автономності набуту під час навчання  кваліфікацію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11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Форма підсумкового контролю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Диференційовавний</a:t>
            </a:r>
            <a:r>
              <a:rPr lang="uk-UA" dirty="0"/>
              <a:t> залік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499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</TotalTime>
  <Words>261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Совет директоров</vt:lpstr>
      <vt:lpstr>Лінгвокраїнознавство</vt:lpstr>
      <vt:lpstr>Мета навчальної дисципліни:</vt:lpstr>
      <vt:lpstr>Тематика курсу:</vt:lpstr>
      <vt:lpstr>Програмні результати навчання</vt:lpstr>
      <vt:lpstr>Форма підсумкового контролю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романської філології</dc:title>
  <dc:creator>Пользователь</dc:creator>
  <cp:lastModifiedBy>Пользователь</cp:lastModifiedBy>
  <cp:revision>12</cp:revision>
  <dcterms:created xsi:type="dcterms:W3CDTF">2020-06-01T07:18:01Z</dcterms:created>
  <dcterms:modified xsi:type="dcterms:W3CDTF">2020-08-18T20:37:48Z</dcterms:modified>
</cp:coreProperties>
</file>